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>
        <p:scale>
          <a:sx n="100" d="100"/>
          <a:sy n="100" d="100"/>
        </p:scale>
        <p:origin x="-195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Титутл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09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88640"/>
            <a:ext cx="3059832" cy="6937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 descr="F:\Презентация-фото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2304256" cy="4549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941168"/>
            <a:ext cx="9144000" cy="1584176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7524" y="5733256"/>
            <a:ext cx="8568952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предприятие по электролитическому рафинированию меди и продукции из нее.</a:t>
            </a:r>
            <a:b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1999 года является головным предприятием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Уральской горно-металлургической компании (УГМК).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776619" y="5086925"/>
            <a:ext cx="5590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АО «Уралэлектромедь»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резентация-фото\проду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1736725"/>
          </a:xfrm>
          <a:prstGeom prst="rect">
            <a:avLst/>
          </a:prstGeom>
          <a:noFill/>
        </p:spPr>
      </p:pic>
      <p:pic>
        <p:nvPicPr>
          <p:cNvPr id="5" name="Picture 3" descr="F:\Презентация-фото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2016224" cy="3980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92696"/>
            <a:ext cx="9144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26064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65000"/>
                  </a:schemeClr>
                </a:solidFill>
                <a:latin typeface="PragmaticaC" pitchFamily="82" charset="0"/>
              </a:rPr>
              <a:t>О ПРЕДПРИЯТИИ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PragmaticaC" pitchFamily="8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276872"/>
            <a:ext cx="91440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2" name="Picture 4" descr="F:\Презентация-фото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3650" y="2276873"/>
            <a:ext cx="6920349" cy="458112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67544" y="2348880"/>
            <a:ext cx="46085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Производственный цикл: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PragmaticaC" pitchFamily="82" charset="0"/>
              </a:rPr>
              <a:t>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переработки черновой меди и лома до выпуска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продуктов из меди.</a:t>
            </a:r>
          </a:p>
          <a:p>
            <a:r>
              <a:rPr lang="ru-RU" sz="1400" dirty="0" smtClean="0">
                <a:latin typeface="PragmaticaC" pitchFamily="82" charset="0"/>
              </a:rPr>
              <a:t> 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3068960"/>
            <a:ext cx="478368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производственные площадки:</a:t>
            </a:r>
          </a:p>
          <a:p>
            <a:pPr lvl="0">
              <a:buFont typeface="Wingdings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АО «Уралэлектромедь», г. Верхняя Пышма,</a:t>
            </a:r>
          </a:p>
          <a:p>
            <a:pPr lvl="0">
              <a:buFont typeface="Wingdings" pitchFamily="2" charset="2"/>
              <a:buChar char="§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Филиал «Производство полиметаллов» (ППМ), г. Кировград,</a:t>
            </a:r>
          </a:p>
          <a:p>
            <a:pPr lvl="0">
              <a:buFont typeface="Wingdings" pitchFamily="2" charset="2"/>
              <a:buChar char="§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Филиал «Производство сплавов цветных металлов» (ПСЦМ),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пос. Верх-Нейвинский.</a:t>
            </a:r>
          </a:p>
          <a:p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4221088"/>
            <a:ext cx="491192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Предприятие имеет статус «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(надежный поставщик) по катодам медным,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золоту и серебру.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4941168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Поставка продукции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осуществляется в 50 субъектов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Федерации,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11 стран ближнего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 42 страны дальнего зарубежья.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67544" y="6021288"/>
            <a:ext cx="2809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работников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 тысяч человек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 descr="F:\Презентация-фото\3 стр-рабочие места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436" y="1844824"/>
            <a:ext cx="5076564" cy="3384376"/>
          </a:xfrm>
          <a:prstGeom prst="rect">
            <a:avLst/>
          </a:prstGeom>
          <a:noFill/>
        </p:spPr>
      </p:pic>
      <p:pic>
        <p:nvPicPr>
          <p:cNvPr id="2" name="Picture 3" descr="F:\Презентация-фото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2016224" cy="3980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764704"/>
            <a:ext cx="9144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43808" y="149731"/>
            <a:ext cx="59766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b="1" dirty="0" smtClean="0">
                <a:solidFill>
                  <a:schemeClr val="bg1">
                    <a:lumMod val="50000"/>
                  </a:schemeClr>
                </a:solidFill>
                <a:latin typeface="PragmaticaC" pitchFamily="82" charset="0"/>
              </a:rPr>
              <a:t>«ЗА СОЗДАНИЕ И РАЗВИТИЕ РАБОЧИХ МЕСТ </a:t>
            </a:r>
          </a:p>
          <a:p>
            <a:pPr algn="r"/>
            <a:r>
              <a:rPr lang="ru-RU" sz="1500" b="1" dirty="0" smtClean="0">
                <a:solidFill>
                  <a:schemeClr val="bg1">
                    <a:lumMod val="50000"/>
                  </a:schemeClr>
                </a:solidFill>
                <a:latin typeface="PragmaticaC" pitchFamily="82" charset="0"/>
              </a:rPr>
              <a:t>В ОРГАНИЗАЦИЯХ ПРОИЗВОДСТВЕННОЙ СФЕРЫ»</a:t>
            </a:r>
            <a:endParaRPr lang="ru-RU" sz="1500" dirty="0" smtClean="0">
              <a:solidFill>
                <a:schemeClr val="bg1">
                  <a:lumMod val="50000"/>
                </a:schemeClr>
              </a:solidFill>
              <a:latin typeface="PragmaticaC" pitchFamily="82" charset="0"/>
            </a:endParaRPr>
          </a:p>
          <a:p>
            <a:endParaRPr lang="ru-RU" sz="1500" dirty="0">
              <a:latin typeface="PragmaticaC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36712"/>
            <a:ext cx="9144000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844824"/>
            <a:ext cx="36724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 2016 году введено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626 новых рабочих мест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 том числе: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ввод новых объектов – 346 человек: </a:t>
            </a:r>
          </a:p>
          <a:p>
            <a:pPr algn="just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цех медной катанки    (222 чел.), </a:t>
            </a:r>
          </a:p>
          <a:p>
            <a:pPr algn="just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свинцовое производство (86 чел.), </a:t>
            </a:r>
          </a:p>
          <a:p>
            <a:pPr algn="just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музей автомобильной техники (11 чел.);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увеличение объема производства и услуг – 280 человек:</a:t>
            </a:r>
          </a:p>
          <a:p>
            <a:pPr algn="just"/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металлоконструкций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(62 чел.), </a:t>
            </a:r>
          </a:p>
          <a:p>
            <a:pPr algn="just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оцинкованных изделий (19 чел.), </a:t>
            </a:r>
          </a:p>
          <a:p>
            <a:pPr algn="just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ремонтно-строительных работ (12 чел.), услуг по ремонту техники (21 чел.),  выполнение функций по обслуживанию </a:t>
            </a: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энерго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-оборудования предприятия </a:t>
            </a: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(123 чел.), </a:t>
            </a:r>
          </a:p>
          <a:p>
            <a:pPr algn="just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прочих работ и услуг (43 чел.).</a:t>
            </a:r>
          </a:p>
          <a:p>
            <a:pPr algn="just"/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908720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производства и увеличение объемов выпускаемой продукции, структурные изменения в АО «Уралэлектромедь» дают возможность для создания новых рабочих мест на предприятии.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517232"/>
            <a:ext cx="842493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 2016 году трудоустроены в подразделения предприятия на период прохождения производственной практики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130 студентов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 период летних каникул на временные рабочие места приняты: </a:t>
            </a:r>
          </a:p>
          <a:p>
            <a:pPr algn="just"/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66 человек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− в детский лагерь-пансионат «Селен»,</a:t>
            </a:r>
          </a:p>
          <a:p>
            <a:pPr algn="just"/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38 учащихся общеобразовательных школ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– в подразделения предприятия.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:\Презентация-фото\4 стр-техуниерситет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6579" y="1052736"/>
            <a:ext cx="4499991" cy="3003513"/>
          </a:xfrm>
          <a:prstGeom prst="rect">
            <a:avLst/>
          </a:prstGeom>
          <a:noFill/>
        </p:spPr>
      </p:pic>
      <p:pic>
        <p:nvPicPr>
          <p:cNvPr id="2" name="Picture 3" descr="F:\Презентация-фото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2016224" cy="3980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764704"/>
            <a:ext cx="9144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71800" y="323945"/>
            <a:ext cx="6082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PragmaticaC" pitchFamily="82" charset="0"/>
              </a:rPr>
              <a:t>ОБУЧЕНИЕ И ПРОФЕССИОНАЛЬНАЯ ПОДГОТОВКА ПЕРСОНАЛА</a:t>
            </a:r>
          </a:p>
          <a:p>
            <a:pPr algn="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844824"/>
            <a:ext cx="42484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Техническом университете УГМК проводится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 руководителей, специалистов и служащих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чем по 150 образовательным программам.</a:t>
            </a:r>
          </a:p>
          <a:p>
            <a:pPr algn="just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целевого обучения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направлена на подготовку рабочих и специалистов под конкретные прогнозируемые рабочие места, для обеспечения потребностей АО «Уралэлектромедь» в персонале. Предприятие сотрудничает с 6 образовательными организациями в городах Екатеринбург, Верхняя Пышма,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Кировград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2016 году в очный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бакалавриат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Технического университета УГМК по направлению от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АО «Урал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электромедь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 поступило 20 человек на специальности: «Металлургия», «Электроэнергетика и электротехника», «Автоматизация технологических процессов и производств». </a:t>
            </a:r>
          </a:p>
          <a:p>
            <a:pPr algn="just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2016 году затраты предприятия на целевую подготовку составили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5,2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млн. руб. </a:t>
            </a:r>
          </a:p>
          <a:p>
            <a:pPr algn="just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150 работников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обучается без отрыва от производства в учреждениях высшего и среднего профессионального образования. Затраты на оплату учебных отпусков заочников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2016 году составили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 млн. руб.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836712"/>
            <a:ext cx="9144000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901169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Ежегодно проходит обучение более 6 тыс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работников предприятия. Учебный центр                        АО «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Уралэлектромедь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 в соответствии с лицензией на образовательную деятельность осуществляет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рабочих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более чем по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150 рабочим профессиям.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36579" y="3669366"/>
            <a:ext cx="4510050" cy="623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F:\Презентация-фото\4 стр--подготовка рабочих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156" y="3717032"/>
            <a:ext cx="4520471" cy="280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Презентация-фото\log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016224" cy="3980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764704"/>
            <a:ext cx="9144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67511" y="149731"/>
            <a:ext cx="4067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500" b="1" dirty="0" smtClean="0">
                <a:solidFill>
                  <a:schemeClr val="bg1">
                    <a:lumMod val="50000"/>
                  </a:schemeClr>
                </a:solidFill>
                <a:latin typeface="PragmaticaC" pitchFamily="82" charset="0"/>
              </a:rPr>
              <a:t>АДАПТАЦИЯ МОЛОДЫХ РАБОТНИКОВ,</a:t>
            </a:r>
          </a:p>
          <a:p>
            <a:pPr algn="r"/>
            <a:r>
              <a:rPr lang="ru-RU" sz="1500" b="1" dirty="0" smtClean="0">
                <a:solidFill>
                  <a:schemeClr val="bg1">
                    <a:lumMod val="50000"/>
                  </a:schemeClr>
                </a:solidFill>
                <a:latin typeface="PragmaticaC" pitchFamily="82" charset="0"/>
              </a:rPr>
              <a:t>ИХ ПРОФЕССИОНАЛЬНЫЙ РОСТ</a:t>
            </a:r>
          </a:p>
          <a:p>
            <a:pPr algn="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36712"/>
            <a:ext cx="9144000" cy="1296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908720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АО «Уралэлектромедь» действует система наставничества, ее главная цель - качественное содействие процессу адаптации молодого работника, формирование его профессиональных и деловых качеств, создание благоприятных условий для дальнейшего роста молодого работника в профессиональной деятельности, освоение им положительного опыта предприятия и применение новых знаний.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5822" y="5661248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численный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состав работников, входивших в ВМТК, – 221 человек,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них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177 − молодые работники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2132856"/>
            <a:ext cx="5724128" cy="18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2225186"/>
            <a:ext cx="288032" cy="3436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2348880"/>
            <a:ext cx="3744416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00" dirty="0">
                <a:latin typeface="PragmaticaC" pitchFamily="82" charset="0"/>
              </a:rPr>
              <a:t> </a:t>
            </a:r>
            <a:r>
              <a:rPr lang="en-US" sz="1300" dirty="0" smtClean="0">
                <a:latin typeface="PragmaticaC" pitchFamily="82" charset="0"/>
              </a:rPr>
              <a:t>  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2016 году наставниками молодых работников являлись 176 высококвалифицированных работ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ников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предприятия;</a:t>
            </a:r>
          </a:p>
          <a:p>
            <a:pPr algn="just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Проведено 24 конкурса профессионального мастерства, в которых приняли участие около 309 работников, из которых почти половина – молодежь.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Реализуется научно-творческий и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иннова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ционный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потенциал трудовой молодежи: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регулярно проводятся молодежные научно-практические конференции с привлечением, где наравне с молодыми работниками предприятия участвуют студенты среднее профессиональных и высших образователь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ных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 учреждений партнеров предприятия,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решения производственных задач создаются Временные молодежные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творческие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коллективы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(ВМТК),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так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2010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общий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PragmaticaC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089" y="5877272"/>
            <a:ext cx="8614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молодыми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работниками в 2016 году было подано порядка 220 инновационных предложений.</a:t>
            </a:r>
          </a:p>
          <a:p>
            <a:endParaRPr lang="ru-RU" sz="1200" dirty="0"/>
          </a:p>
        </p:txBody>
      </p:sp>
      <p:pic>
        <p:nvPicPr>
          <p:cNvPr id="2050" name="Picture 2" descr="C:\Users\nns\Desktop\Презентация-фото\5 стр - замена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426" y="2355270"/>
            <a:ext cx="4959574" cy="330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2096" y="4224426"/>
            <a:ext cx="9144000" cy="686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3" descr="F:\Презентация-фото\log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016224" cy="3980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764704"/>
            <a:ext cx="9144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43808" y="149731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b="1" dirty="0" smtClean="0">
                <a:solidFill>
                  <a:schemeClr val="bg1">
                    <a:lumMod val="50000"/>
                  </a:schemeClr>
                </a:solidFill>
                <a:latin typeface="PragmaticaC" pitchFamily="82" charset="0"/>
              </a:rPr>
              <a:t>«ЗА РАЗВИТИЕ СОЦИАЛЬНОГО ПАРТНЕРСТВА</a:t>
            </a:r>
            <a:endParaRPr lang="en-US" sz="1500" b="1" dirty="0" smtClean="0">
              <a:solidFill>
                <a:schemeClr val="bg1">
                  <a:lumMod val="50000"/>
                </a:schemeClr>
              </a:solidFill>
              <a:latin typeface="PragmaticaC" pitchFamily="82" charset="0"/>
            </a:endParaRPr>
          </a:p>
          <a:p>
            <a:pPr algn="r"/>
            <a:r>
              <a:rPr lang="ru-RU" sz="1500" b="1" dirty="0" smtClean="0">
                <a:solidFill>
                  <a:schemeClr val="bg1">
                    <a:lumMod val="50000"/>
                  </a:schemeClr>
                </a:solidFill>
                <a:latin typeface="PragmaticaC" pitchFamily="82" charset="0"/>
              </a:rPr>
              <a:t>В ОРГАНИЗАЦИЯХ ПРОИЗВОДСТВЕННОЙ СФЕРЫ»</a:t>
            </a:r>
            <a:endParaRPr lang="ru-RU" sz="1500" dirty="0" smtClean="0">
              <a:solidFill>
                <a:schemeClr val="bg1">
                  <a:lumMod val="50000"/>
                </a:schemeClr>
              </a:solidFill>
              <a:latin typeface="PragmaticaC" pitchFamily="82" charset="0"/>
            </a:endParaRPr>
          </a:p>
          <a:p>
            <a:endParaRPr lang="ru-RU" sz="1600" dirty="0">
              <a:latin typeface="PragmaticaC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899989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Общероссийское отраслевое объединение Ассоциация промышленников горно-металлургического комплекса России,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Региональное объединение работодателей «Свердловский областной Союз промышленников и предпринимателей»,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территориальное объединение работодателей  «Совет директоров ГО Верхняя Пышма». 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3636893"/>
            <a:ext cx="87129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b="1" dirty="0" smtClean="0">
                <a:solidFill>
                  <a:schemeClr val="bg1">
                    <a:lumMod val="50000"/>
                  </a:schemeClr>
                </a:solidFill>
                <a:latin typeface="PragmaticaC" pitchFamily="82" charset="0"/>
              </a:rPr>
              <a:t>ВЗАИМОДЕЙСТВИЕ С ПРОФСОЮЗНОЙ ОРГАНИЗАЦИЕЙ </a:t>
            </a:r>
            <a:endParaRPr lang="en-US" sz="1500" b="1" dirty="0" smtClean="0">
              <a:solidFill>
                <a:schemeClr val="bg1">
                  <a:lumMod val="50000"/>
                </a:schemeClr>
              </a:solidFill>
              <a:latin typeface="PragmaticaC" pitchFamily="82" charset="0"/>
            </a:endParaRPr>
          </a:p>
          <a:p>
            <a:pPr algn="r"/>
            <a:r>
              <a:rPr lang="ru-RU" sz="1500" b="1" dirty="0" smtClean="0">
                <a:solidFill>
                  <a:schemeClr val="bg1">
                    <a:lumMod val="50000"/>
                  </a:schemeClr>
                </a:solidFill>
                <a:latin typeface="PragmaticaC" pitchFamily="82" charset="0"/>
              </a:rPr>
              <a:t>АО «УРАЛЭЛЕКТРОМЕДЬ»</a:t>
            </a:r>
            <a:endParaRPr lang="ru-RU" sz="1500" dirty="0" smtClean="0">
              <a:solidFill>
                <a:schemeClr val="bg1">
                  <a:lumMod val="50000"/>
                </a:schemeClr>
              </a:solidFill>
              <a:latin typeface="PragmaticaC" pitchFamily="82" charset="0"/>
            </a:endParaRPr>
          </a:p>
          <a:p>
            <a:pPr algn="r"/>
            <a:endParaRPr lang="ru-RU" sz="1600" dirty="0">
              <a:solidFill>
                <a:schemeClr val="bg1">
                  <a:lumMod val="50000"/>
                </a:schemeClr>
              </a:solidFill>
              <a:latin typeface="PragmaticaC" pitchFamily="8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096" y="908720"/>
            <a:ext cx="4535996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11560" y="927423"/>
            <a:ext cx="3816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АО «Уралэлектромедь»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входит в состав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принимает участие в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работе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следующих 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объединений:</a:t>
            </a:r>
          </a:p>
          <a:p>
            <a:pPr algn="just"/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1" y="5156319"/>
            <a:ext cx="8232365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и принятие коллективного договора АО «Уралэлектромедь», контроль за выполнением его условий;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спецоценки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условий труда;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в комиссиях: по охране труда, по трудовым спорам, по контролю общественного питания, по распределению материальной помощи, санаторно-курортных путевок, по распределению жилья и беспроцентных займов и др. </a:t>
            </a:r>
          </a:p>
          <a:p>
            <a:endParaRPr lang="ru-RU" sz="13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-12551" y="4365977"/>
            <a:ext cx="4535996" cy="6471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11560" y="4428981"/>
            <a:ext cx="308142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Совместная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работа проводится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 следующим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направлениям: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836712"/>
            <a:ext cx="9144000" cy="12241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3" descr="F:\Презентация-фото\log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016224" cy="3980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764704"/>
            <a:ext cx="9144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59832" y="332656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PragmaticaC" pitchFamily="82" charset="0"/>
              </a:rPr>
              <a:t>КОЛЛЕКТИВНЫЙ ДОГОВОР АО «УРАЛЭЛЕКТРОМЕДЬ»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  <a:latin typeface="PragmaticaC" pitchFamily="82" charset="0"/>
            </a:endParaRPr>
          </a:p>
          <a:p>
            <a:endParaRPr lang="ru-RU" sz="1600" dirty="0">
              <a:solidFill>
                <a:schemeClr val="bg1">
                  <a:lumMod val="50000"/>
                </a:schemeClr>
              </a:solidFill>
              <a:latin typeface="PragmaticaC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908720"/>
            <a:ext cx="8496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00" dirty="0">
                <a:latin typeface="PragmaticaC" pitchFamily="82" charset="0"/>
              </a:rPr>
              <a:t> </a:t>
            </a:r>
            <a:r>
              <a:rPr lang="en-US" sz="1300" dirty="0" smtClean="0">
                <a:latin typeface="PragmaticaC" pitchFamily="82" charset="0"/>
              </a:rPr>
              <a:t>    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Коллективный договор АО «Уралэлектромедь» много лет оценивается в Свердловской области как эталон составления документа. По итогам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XIII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отраслевого конкурса «Предприятие горно-металлургического комплекса высокой социальной эффективности» АО «Уралэлектромедь» стало победителем в номинации «Социально-экономическая эффективность коллективного договора».</a:t>
            </a:r>
          </a:p>
          <a:p>
            <a:endParaRPr lang="ru-RU" sz="1400" dirty="0">
              <a:latin typeface="PragmaticaC" pitchFamily="82" charset="0"/>
            </a:endParaRPr>
          </a:p>
        </p:txBody>
      </p:sp>
      <p:pic>
        <p:nvPicPr>
          <p:cNvPr id="8" name="Picture 2" descr="F:\Презентация-фото\7 стр-колдоговор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4697" y="2204864"/>
            <a:ext cx="5369303" cy="388843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3528" y="2060848"/>
            <a:ext cx="33123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00" dirty="0" smtClean="0">
                <a:latin typeface="PragmaticaC" pitchFamily="82" charset="0"/>
              </a:rPr>
              <a:t>     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Главной частью коллективного договора является обеспечение достойной оплаты труда работников и безопасных условий труда. Важный раздел </a:t>
            </a: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колдоговора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– социальные гарантии, предоставляемые работникам сверх законодательства. Его </a:t>
            </a: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неотъем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лемой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частью являются целевые социальные программы:</a:t>
            </a: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охрана здоровья, профилактика заболеваний и оказание медицинской помощи работникам;</a:t>
            </a:r>
          </a:p>
          <a:p>
            <a:pPr lvl="0" algn="just">
              <a:buFont typeface="Wingdings" pitchFamily="2" charset="2"/>
              <a:buChar char="§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содействие развитию физической культуры и спорта в трудовом коллективе;</a:t>
            </a:r>
          </a:p>
          <a:p>
            <a:pPr lvl="0">
              <a:buFont typeface="Wingdings" pitchFamily="2" charset="2"/>
              <a:buChar char="§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материальная поддержка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пенсионеров и др.</a:t>
            </a:r>
          </a:p>
          <a:p>
            <a:pPr algn="just"/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300" dirty="0" smtClean="0">
              <a:latin typeface="PragmaticaC" pitchFamily="82" charset="0"/>
            </a:endParaRPr>
          </a:p>
          <a:p>
            <a:pPr algn="just"/>
            <a:endParaRPr lang="ru-RU" sz="1300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5544815"/>
            <a:ext cx="331236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За 2016 год расходы на выполнение программ коллективного договора  составили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6 млрд.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599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млн.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рублей,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6156593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 сравнении с 2015 годом  они увеличились более чем на 934,0 млн. рублей, или на 16%.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5689996"/>
            <a:ext cx="9144000" cy="9793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3" descr="F:\Презентация-фото\log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016224" cy="3980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764704"/>
            <a:ext cx="9144000" cy="720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83768" y="116632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>
                    <a:lumMod val="65000"/>
                  </a:schemeClr>
                </a:solidFill>
                <a:latin typeface="PragmaticaC" pitchFamily="82" charset="0"/>
              </a:rPr>
              <a:t>УЧАСТИЕ В РЕШЕНИИ </a:t>
            </a:r>
            <a:endParaRPr lang="en-US" sz="1600" b="1" dirty="0" smtClean="0">
              <a:solidFill>
                <a:schemeClr val="bg1">
                  <a:lumMod val="65000"/>
                </a:schemeClr>
              </a:solidFill>
              <a:latin typeface="PragmaticaC" pitchFamily="82" charset="0"/>
            </a:endParaRPr>
          </a:p>
          <a:p>
            <a:pPr algn="r"/>
            <a:r>
              <a:rPr lang="ru-RU" sz="1600" b="1" dirty="0" smtClean="0">
                <a:solidFill>
                  <a:schemeClr val="bg1">
                    <a:lumMod val="65000"/>
                  </a:schemeClr>
                </a:solidFill>
                <a:latin typeface="PragmaticaC" pitchFamily="82" charset="0"/>
              </a:rPr>
              <a:t>СОЦИАЛЬНЫХ ПРОБЛЕМ ТЕРРИТОРИЙ</a:t>
            </a:r>
            <a:endParaRPr lang="ru-RU" sz="1600" dirty="0" smtClean="0">
              <a:solidFill>
                <a:schemeClr val="bg1">
                  <a:lumMod val="65000"/>
                </a:schemeClr>
              </a:solidFill>
              <a:latin typeface="PragmaticaC" pitchFamily="82" charset="0"/>
            </a:endParaRPr>
          </a:p>
          <a:p>
            <a:pPr algn="r"/>
            <a:endParaRPr lang="ru-RU" sz="1600" dirty="0">
              <a:solidFill>
                <a:schemeClr val="bg1">
                  <a:lumMod val="65000"/>
                </a:schemeClr>
              </a:solidFill>
              <a:latin typeface="PragmaticaC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540" y="3040211"/>
            <a:ext cx="5627612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00" dirty="0" smtClean="0">
                <a:latin typeface="PragmaticaC" pitchFamily="82" charset="0"/>
              </a:rPr>
              <a:t>      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Последовательно проводя политику социально-ответственного бизнеса,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АО «Уралэлектромедь» проводит активную благо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творительную деятельность на территориях муниципальных образований, где расположены  площадки предприятия: г. Верхняя Пышма, г. </a:t>
            </a: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Кировград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,  пос. Верх-Нейвинский.</a:t>
            </a:r>
          </a:p>
          <a:p>
            <a:pPr algn="just"/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АО «Уралэлектромедь» финансирует деятельность учреждений здравоохранения, образования, культуры и спорта, финансирует проведение культурно-массовых и спортивных мероприятий, благоустройство территорий. Приоритетным направлением в благотворительной деятельности является оказание всевозможной помощи социально-незащищенным слоям населения: семьям, воспитывающим детей, детям-сиротам, инвалидам, пенсионерам.</a:t>
            </a:r>
          </a:p>
          <a:p>
            <a:pPr algn="just"/>
            <a:endParaRPr lang="ru-RU" sz="1300" dirty="0">
              <a:latin typeface="PragmaticaC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858688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Следуя традициям, сложившимся в Уральской металлургии, АО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«Уралэлектромедь»  продолжает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активно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проводить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политику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социально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ответственного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бизнеса.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PragmaticaC" pitchFamily="82" charset="0"/>
            </a:endParaRPr>
          </a:p>
        </p:txBody>
      </p:sp>
      <p:pic>
        <p:nvPicPr>
          <p:cNvPr id="6" name="Picture 2" descr="C:\Users\nns\Desktop\Презентация-фото\8 стр -замена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" y="963652"/>
            <a:ext cx="2964009" cy="197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nns\Desktop\Презентация-фото\8 стр-добавить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993" y="963650"/>
            <a:ext cx="2964013" cy="19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ns\Desktop\Презентация-фото\8 стр- добавить вторую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12" y="3254182"/>
            <a:ext cx="2964488" cy="197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ns\Desktop\Презентация-фото\музе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68" y="963652"/>
            <a:ext cx="2998332" cy="197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Презентация-фото\последняя стр_1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7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365104"/>
            <a:ext cx="6804248" cy="249289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7060" y="4442023"/>
            <a:ext cx="601514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АО «Уралэлектромедь»</a:t>
            </a:r>
          </a:p>
          <a:p>
            <a:pPr algn="ctr"/>
            <a:r>
              <a:rPr lang="ru-RU" sz="1500" dirty="0" smtClean="0"/>
              <a:t>Адрес</a:t>
            </a:r>
            <a:r>
              <a:rPr lang="ru-RU" sz="1500" dirty="0"/>
              <a:t>: 624091, Россия, Свердловская область, </a:t>
            </a:r>
            <a:endParaRPr lang="ru-RU" sz="1500" dirty="0" smtClean="0"/>
          </a:p>
          <a:p>
            <a:pPr algn="ctr"/>
            <a:r>
              <a:rPr lang="ru-RU" sz="1500" dirty="0" smtClean="0"/>
              <a:t>г</a:t>
            </a:r>
            <a:r>
              <a:rPr lang="ru-RU" sz="1500" dirty="0"/>
              <a:t>. Верхняя Пышма, Успенский проспект, д. 1</a:t>
            </a:r>
          </a:p>
          <a:p>
            <a:pPr algn="ctr"/>
            <a:r>
              <a:rPr lang="ru-RU" sz="1500" dirty="0" smtClean="0"/>
              <a:t>телефон</a:t>
            </a:r>
            <a:r>
              <a:rPr lang="ru-RU" sz="1500" dirty="0"/>
              <a:t>: </a:t>
            </a:r>
            <a:r>
              <a:rPr lang="ru-RU" sz="1500" dirty="0" smtClean="0"/>
              <a:t>8 (</a:t>
            </a:r>
            <a:r>
              <a:rPr lang="ru-RU" sz="1500" dirty="0"/>
              <a:t>34368) </a:t>
            </a:r>
            <a:r>
              <a:rPr lang="ru-RU" sz="1500" dirty="0" smtClean="0"/>
              <a:t>4-77-77, e-</a:t>
            </a:r>
            <a:r>
              <a:rPr lang="ru-RU" sz="1500" dirty="0" err="1" smtClean="0"/>
              <a:t>mail</a:t>
            </a:r>
            <a:r>
              <a:rPr lang="ru-RU" sz="1500" dirty="0"/>
              <a:t>: </a:t>
            </a:r>
            <a:r>
              <a:rPr lang="ru-RU" sz="1500" u="sng" dirty="0"/>
              <a:t>aouralem@elem.ru</a:t>
            </a:r>
          </a:p>
          <a:p>
            <a:pPr algn="ctr"/>
            <a:r>
              <a:rPr lang="ru-RU" sz="1500" b="1" dirty="0"/>
              <a:t>Пресс-служба АО «Уралэлектромедь»</a:t>
            </a:r>
          </a:p>
          <a:p>
            <a:pPr algn="ctr"/>
            <a:r>
              <a:rPr lang="ru-RU" sz="1500" dirty="0"/>
              <a:t>Телефон: </a:t>
            </a:r>
            <a:r>
              <a:rPr lang="ru-RU" sz="1500" dirty="0" smtClean="0"/>
              <a:t>8 (</a:t>
            </a:r>
            <a:r>
              <a:rPr lang="ru-RU" sz="1500" dirty="0"/>
              <a:t>34368) 4-95-71</a:t>
            </a:r>
          </a:p>
          <a:p>
            <a:pPr algn="ctr"/>
            <a:r>
              <a:rPr lang="en-US" sz="1500" dirty="0"/>
              <a:t>e-mail: </a:t>
            </a:r>
            <a:r>
              <a:rPr lang="en-US" sz="1500" u="sng" dirty="0"/>
              <a:t>L.murzina@elem.ru </a:t>
            </a:r>
            <a:endParaRPr lang="ru-RU" sz="1500" u="sng" dirty="0"/>
          </a:p>
          <a:p>
            <a:pPr algn="ctr"/>
            <a:r>
              <a:rPr lang="ru-RU" sz="1500" b="1" dirty="0"/>
              <a:t>Корпоративное печатное издание – газета «За медь»</a:t>
            </a:r>
          </a:p>
          <a:p>
            <a:pPr algn="ctr"/>
            <a:r>
              <a:rPr lang="ru-RU" sz="1500" dirty="0"/>
              <a:t>Сайт предприятия – http://www.elem.ru</a:t>
            </a:r>
          </a:p>
          <a:p>
            <a:endParaRPr lang="ru-RU" sz="1500" dirty="0"/>
          </a:p>
        </p:txBody>
      </p:sp>
      <p:pic>
        <p:nvPicPr>
          <p:cNvPr id="7" name="Picture 3" descr="F:\Презентация-фото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6797" y="537858"/>
            <a:ext cx="2304256" cy="454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39470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1093</Words>
  <Application>Microsoft Office PowerPoint</Application>
  <PresentationFormat>Экран (4:3)</PresentationFormat>
  <Paragraphs>96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АО «Уралэлектромедь»  Российское предприятие по электролитическому рафинированию меди и продукции из нее. C 1999 года является головным предприятием Уральской горно-металлургической компании (УГМК).</dc:title>
  <dc:creator>Пользователь</dc:creator>
  <cp:lastModifiedBy>newadmin</cp:lastModifiedBy>
  <cp:revision>47</cp:revision>
  <cp:lastPrinted>2018-04-23T03:36:29Z</cp:lastPrinted>
  <dcterms:created xsi:type="dcterms:W3CDTF">2018-04-19T16:05:58Z</dcterms:created>
  <dcterms:modified xsi:type="dcterms:W3CDTF">2018-04-23T04:24:08Z</dcterms:modified>
</cp:coreProperties>
</file>